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notesMasterIdLst>
    <p:notesMasterId r:id="rId52"/>
  </p:notesMasterIdLst>
  <p:sldIdLst>
    <p:sldId id="307" r:id="rId2"/>
    <p:sldId id="286" r:id="rId3"/>
    <p:sldId id="265" r:id="rId4"/>
    <p:sldId id="266" r:id="rId5"/>
    <p:sldId id="267" r:id="rId6"/>
    <p:sldId id="268" r:id="rId7"/>
    <p:sldId id="269" r:id="rId8"/>
    <p:sldId id="314" r:id="rId9"/>
    <p:sldId id="270" r:id="rId10"/>
    <p:sldId id="287" r:id="rId11"/>
    <p:sldId id="315" r:id="rId12"/>
    <p:sldId id="316" r:id="rId13"/>
    <p:sldId id="273" r:id="rId14"/>
    <p:sldId id="288" r:id="rId15"/>
    <p:sldId id="289" r:id="rId16"/>
    <p:sldId id="285" r:id="rId17"/>
    <p:sldId id="317" r:id="rId18"/>
    <p:sldId id="294" r:id="rId19"/>
    <p:sldId id="295" r:id="rId20"/>
    <p:sldId id="318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296" r:id="rId35"/>
    <p:sldId id="297" r:id="rId36"/>
    <p:sldId id="301" r:id="rId37"/>
    <p:sldId id="290" r:id="rId38"/>
    <p:sldId id="303" r:id="rId39"/>
    <p:sldId id="304" r:id="rId40"/>
    <p:sldId id="305" r:id="rId41"/>
    <p:sldId id="306" r:id="rId42"/>
    <p:sldId id="298" r:id="rId43"/>
    <p:sldId id="299" r:id="rId44"/>
    <p:sldId id="302" r:id="rId45"/>
    <p:sldId id="319" r:id="rId46"/>
    <p:sldId id="320" r:id="rId47"/>
    <p:sldId id="321" r:id="rId48"/>
    <p:sldId id="272" r:id="rId49"/>
    <p:sldId id="282" r:id="rId50"/>
    <p:sldId id="28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E4049-CADE-4D43-9367-7A7AB4115CE0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E10EE-E9D0-48D2-8765-F965CBC9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05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25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36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6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6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9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9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9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58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1311BA4-975A-4F86-A7FC-901405DA7209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DACA323-E35F-46BF-861C-6438D6301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svg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6.svg"/><Relationship Id="rId4" Type="http://schemas.openxmlformats.org/officeDocument/2006/relationships/image" Target="../media/image18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sv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6.svg"/><Relationship Id="rId4" Type="http://schemas.openxmlformats.org/officeDocument/2006/relationships/image" Target="../media/image18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sv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16.svg"/><Relationship Id="rId10" Type="http://schemas.openxmlformats.org/officeDocument/2006/relationships/image" Target="../media/image53.png"/><Relationship Id="rId4" Type="http://schemas.openxmlformats.org/officeDocument/2006/relationships/image" Target="../media/image18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sv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16.svg"/><Relationship Id="rId10" Type="http://schemas.openxmlformats.org/officeDocument/2006/relationships/image" Target="../media/image59.png"/><Relationship Id="rId4" Type="http://schemas.openxmlformats.org/officeDocument/2006/relationships/image" Target="../media/image18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.svg"/><Relationship Id="rId7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16.svg"/><Relationship Id="rId10" Type="http://schemas.openxmlformats.org/officeDocument/2006/relationships/image" Target="../media/image65.png"/><Relationship Id="rId4" Type="http://schemas.openxmlformats.org/officeDocument/2006/relationships/image" Target="../media/image18.pn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.svg"/><Relationship Id="rId7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.svg"/><Relationship Id="rId7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.svg"/><Relationship Id="rId7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8.svg"/><Relationship Id="rId5" Type="http://schemas.openxmlformats.org/officeDocument/2006/relationships/image" Target="../media/image101.PNG"/><Relationship Id="rId10" Type="http://schemas.openxmlformats.org/officeDocument/2006/relationships/image" Target="../media/image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6.png"/><Relationship Id="rId7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.png"/><Relationship Id="rId7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6.svg"/><Relationship Id="rId7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6.svg"/><Relationship Id="rId7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6.svg"/><Relationship Id="rId7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No one can break the bio-bubble and rejoin: BCCI Official on IPL 202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51159" y="500257"/>
            <a:ext cx="870398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IPL ANALYSIS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187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29" y="1435608"/>
            <a:ext cx="2352675" cy="3629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674F7-344E-4F1D-9666-E372E4BE1758}"/>
              </a:ext>
            </a:extLst>
          </p:cNvPr>
          <p:cNvSpPr txBox="1"/>
          <p:nvPr/>
        </p:nvSpPr>
        <p:spPr>
          <a:xfrm>
            <a:off x="2687060" y="456247"/>
            <a:ext cx="9187608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 </a:t>
            </a:r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Graphs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pictorial representation of the data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We have used graphs to depict the conclusions of the above distributions.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</a:t>
            </a:r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PROBABILITIES:</a:t>
            </a:r>
          </a:p>
          <a:p>
            <a:endParaRPr lang="en-GB" b="1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The conditional probability of the event is the probability that the event will occur, provided the information that an event A has already occurred</a:t>
            </a:r>
            <a:r>
              <a:rPr lang="en-GB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</a:t>
            </a:r>
          </a:p>
          <a:p>
            <a:endParaRPr lang="en-GB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TEST :</a:t>
            </a:r>
          </a:p>
          <a:p>
            <a:endParaRPr lang="en-GB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sample size n is greater than 30 (n≥30) it is known as large sample. For large samples , the sampling distributions of statistic are normal(Z test). 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z-test is a statistical test used to determine whether two population means are different when the variances are known and the sample size is large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93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818" y="1523943"/>
            <a:ext cx="2352675" cy="362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9565" y="329581"/>
            <a:ext cx="356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  <a:r>
              <a:rPr lang="en-GB" sz="2400" b="1" u="sng" dirty="0" smtClean="0">
                <a:solidFill>
                  <a:srgbClr val="C00000"/>
                </a:solidFill>
              </a:rPr>
              <a:t>:</a:t>
            </a:r>
            <a:endParaRPr lang="en-IN" sz="2400" b="1" u="sng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9E29A-F851-49E9-9C51-0C263E277265}"/>
              </a:ext>
            </a:extLst>
          </p:cNvPr>
          <p:cNvSpPr txBox="1"/>
          <p:nvPr/>
        </p:nvSpPr>
        <p:spPr>
          <a:xfrm>
            <a:off x="2941982" y="1037921"/>
            <a:ext cx="88687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:</a:t>
            </a:r>
          </a:p>
          <a:p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mean()</a:t>
            </a: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045B4-0B17-4E72-B24C-9F6104F9C1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617" b="33460"/>
          <a:stretch/>
        </p:blipFill>
        <p:spPr>
          <a:xfrm>
            <a:off x="5829041" y="1878678"/>
            <a:ext cx="5052849" cy="907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1A9AA-7B6D-4ED6-AD84-D8A607D986CA}"/>
              </a:ext>
            </a:extLst>
          </p:cNvPr>
          <p:cNvSpPr txBox="1"/>
          <p:nvPr/>
        </p:nvSpPr>
        <p:spPr>
          <a:xfrm>
            <a:off x="3000487" y="3692042"/>
            <a:ext cx="8868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std()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7AB8C7-75F1-4B45-A901-326942B233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926" b="21296"/>
          <a:stretch/>
        </p:blipFill>
        <p:spPr>
          <a:xfrm>
            <a:off x="6638180" y="4327538"/>
            <a:ext cx="3555970" cy="18076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396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663" y="2077544"/>
            <a:ext cx="2352675" cy="3629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38638B-8467-425B-80C2-6BDCA0331B03}"/>
              </a:ext>
            </a:extLst>
          </p:cNvPr>
          <p:cNvSpPr txBox="1"/>
          <p:nvPr/>
        </p:nvSpPr>
        <p:spPr>
          <a:xfrm>
            <a:off x="2681494" y="484632"/>
            <a:ext cx="960327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:</a:t>
            </a:r>
          </a:p>
          <a:p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6F772-1254-436C-8BF6-A774C4D6CE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20" t="37853" r="1771" b="22350"/>
          <a:stretch/>
        </p:blipFill>
        <p:spPr>
          <a:xfrm>
            <a:off x="4412974" y="1753962"/>
            <a:ext cx="6044438" cy="14059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F5BE0F-26C5-46F8-BD0F-DFC8A103CC9A}"/>
              </a:ext>
            </a:extLst>
          </p:cNvPr>
          <p:cNvSpPr txBox="1"/>
          <p:nvPr/>
        </p:nvSpPr>
        <p:spPr>
          <a:xfrm>
            <a:off x="2657821" y="3679282"/>
            <a:ext cx="96917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:</a:t>
            </a:r>
          </a:p>
          <a:p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</a:t>
            </a:r>
            <a:r>
              <a:rPr lang="en-US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          </a:t>
            </a:r>
          </a:p>
          <a:p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</a:t>
            </a:r>
          </a:p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50F2C-2957-4B3B-B6C5-1F1E624852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25" t="49190" r="39063" b="32530"/>
          <a:stretch/>
        </p:blipFill>
        <p:spPr>
          <a:xfrm>
            <a:off x="5336266" y="5016705"/>
            <a:ext cx="2981861" cy="6898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979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221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635" y="1550577"/>
            <a:ext cx="2352675" cy="36290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4F21A8-8276-4140-89E4-FFE9D3174992}"/>
              </a:ext>
            </a:extLst>
          </p:cNvPr>
          <p:cNvSpPr txBox="1">
            <a:spLocks/>
          </p:cNvSpPr>
          <p:nvPr/>
        </p:nvSpPr>
        <p:spPr>
          <a:xfrm>
            <a:off x="2271252" y="51079"/>
            <a:ext cx="1118580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en-IN" sz="2800" b="1" u="sng" dirty="0">
              <a:solidFill>
                <a:srgbClr val="C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BABACB-6500-43E5-8280-050EABBC7AC3}"/>
              </a:ext>
            </a:extLst>
          </p:cNvPr>
          <p:cNvSpPr txBox="1">
            <a:spLocks/>
          </p:cNvSpPr>
          <p:nvPr/>
        </p:nvSpPr>
        <p:spPr>
          <a:xfrm>
            <a:off x="2530205" y="1008637"/>
            <a:ext cx="7568563" cy="193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BERNOULLI DISTRIBUTION :</a:t>
            </a:r>
          </a:p>
          <a:p>
            <a:pPr marL="0" indent="0">
              <a:buNone/>
            </a:pPr>
            <a:endParaRPr lang="en-GB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Bernoulli.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rvs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(parameters)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b="1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GB" b="1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GB" sz="3600" b="1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GB" sz="7200" b="1" u="sng" dirty="0">
              <a:solidFill>
                <a:srgbClr val="C00000"/>
              </a:solidFill>
            </a:endParaRPr>
          </a:p>
          <a:p>
            <a:endParaRPr lang="en-IN" dirty="0"/>
          </a:p>
          <a:p>
            <a:endParaRPr lang="en-IN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6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endParaRPr lang="en-GB" dirty="0"/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1C9DC8-492F-478C-809A-E190212A3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47" y="2692129"/>
            <a:ext cx="455234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6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612451"/>
            <a:ext cx="10058400" cy="16093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249227"/>
            <a:ext cx="10058400" cy="405079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635" y="1678395"/>
            <a:ext cx="2352675" cy="3629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60257-7620-4CF6-B105-469244516B81}"/>
              </a:ext>
            </a:extLst>
          </p:cNvPr>
          <p:cNvSpPr txBox="1"/>
          <p:nvPr/>
        </p:nvSpPr>
        <p:spPr>
          <a:xfrm>
            <a:off x="3422523" y="444550"/>
            <a:ext cx="1069847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DISTRIBUTION:</a:t>
            </a:r>
          </a:p>
          <a:p>
            <a:endParaRPr lang="en-GB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uniform(parameters)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sz="20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</a:t>
            </a:r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PROBABILITES:</a:t>
            </a:r>
          </a:p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direct Python function</a:t>
            </a:r>
          </a:p>
          <a:p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026080-174C-4E9C-A5F1-21C4C1889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20" y="1585975"/>
            <a:ext cx="3732077" cy="1391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E8111B-51D1-4A6D-B302-0590F067C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08" y="4663772"/>
            <a:ext cx="3943900" cy="18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554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441" y="1757363"/>
            <a:ext cx="2352675" cy="362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B27F6-5037-4602-809A-E3BDF8B1468B}"/>
              </a:ext>
            </a:extLst>
          </p:cNvPr>
          <p:cNvSpPr txBox="1"/>
          <p:nvPr/>
        </p:nvSpPr>
        <p:spPr>
          <a:xfrm>
            <a:off x="3013923" y="654629"/>
            <a:ext cx="992777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</a:t>
            </a:r>
          </a:p>
          <a:p>
            <a:endParaRPr lang="en-GB" sz="2400" b="1" u="sng" dirty="0">
              <a:solidFill>
                <a:srgbClr val="C00000"/>
              </a:solidFill>
            </a:endParaRPr>
          </a:p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Z-TEST:</a:t>
            </a:r>
          </a:p>
          <a:p>
            <a:endParaRPr lang="en-GB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function: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z-value: norm. </a:t>
            </a:r>
            <a:r>
              <a:rPr lang="en-IN" sz="2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ppf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(parameter)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z-test value: </a:t>
            </a:r>
            <a:r>
              <a:rPr lang="en-GB" sz="2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ztest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(parameters)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endParaRPr lang="en-GB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4F8B68-B656-4CCA-97FD-94D22CC34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88" y="3278873"/>
            <a:ext cx="2546821" cy="18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138" y="1855376"/>
            <a:ext cx="2352675" cy="36290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CBB825-3BEB-43AB-AE72-1C927AC24C76}"/>
              </a:ext>
            </a:extLst>
          </p:cNvPr>
          <p:cNvSpPr txBox="1">
            <a:spLocks/>
          </p:cNvSpPr>
          <p:nvPr/>
        </p:nvSpPr>
        <p:spPr>
          <a:xfrm>
            <a:off x="910592" y="35787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endParaRPr lang="en-IN" sz="32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CE34EB-03AA-46BB-B57D-0D9F0C150F17}"/>
              </a:ext>
            </a:extLst>
          </p:cNvPr>
          <p:cNvSpPr txBox="1">
            <a:spLocks/>
          </p:cNvSpPr>
          <p:nvPr/>
        </p:nvSpPr>
        <p:spPr>
          <a:xfrm>
            <a:off x="3169566" y="1743741"/>
            <a:ext cx="8404392" cy="4800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extracted from Kaggle.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Importing the dataset into python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 using pandas.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Followed by importing,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leaning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is held out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is calculated by both team wise and player wise.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Standard deviation is calculated to measure the average distance between the values of the data in the set    and the mean.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order to know the relation between the two variables correlation is calculated.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is visualized with the help of the Scatter plot.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Finally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regression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calculated to predict the future status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13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835" y="1751267"/>
            <a:ext cx="2352675" cy="362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9724" y="1099352"/>
            <a:ext cx="78166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players of the match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winning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the CSK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average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 in each over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total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matches in each city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total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wins by each team are represented graphically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Various probability distributions are implemented for the data like, Bernoulli, and continuous uniform distributions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we made some conclusions from conditional probabilities,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finding the probability of a event, given an event has already occurred. 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hypothesis test was carried out for testing of the dataset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Z-test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carried out for large sample sizes. 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at each levels.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4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62144"/>
            <a:ext cx="12471156" cy="698228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" y="1489445"/>
            <a:ext cx="2352675" cy="3629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9F0F9-E243-460B-8BB8-9978B0FC6A35}"/>
              </a:ext>
            </a:extLst>
          </p:cNvPr>
          <p:cNvSpPr txBox="1"/>
          <p:nvPr/>
        </p:nvSpPr>
        <p:spPr>
          <a:xfrm>
            <a:off x="1069848" y="327074"/>
            <a:ext cx="5992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 &amp;  OUTPUT  :</a:t>
            </a:r>
            <a:endParaRPr lang="en-IN" sz="32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6F4D85E-DE00-4C08-8459-04246C21E4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DE611-1E89-4098-AC33-D3B9769394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707" r="56893"/>
          <a:stretch/>
        </p:blipFill>
        <p:spPr>
          <a:xfrm>
            <a:off x="4752617" y="1806012"/>
            <a:ext cx="5982733" cy="3065619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ABCF9-CF1C-4F06-AB9E-EC627CAB98D6}"/>
              </a:ext>
            </a:extLst>
          </p:cNvPr>
          <p:cNvSpPr txBox="1"/>
          <p:nvPr/>
        </p:nvSpPr>
        <p:spPr>
          <a:xfrm>
            <a:off x="2643355" y="4986158"/>
            <a:ext cx="523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IMPORTING 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</a:t>
            </a:r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555" y="5792342"/>
            <a:ext cx="7105650" cy="55245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CABCF9-CF1C-4F06-AB9E-EC627CAB98D6}"/>
              </a:ext>
            </a:extLst>
          </p:cNvPr>
          <p:cNvSpPr txBox="1"/>
          <p:nvPr/>
        </p:nvSpPr>
        <p:spPr>
          <a:xfrm>
            <a:off x="2510005" y="1228879"/>
            <a:ext cx="523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IMPORTING  THE  LIBRARIES </a:t>
            </a:r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42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63910"/>
            <a:ext cx="12192000" cy="6985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1039727" y="166810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 CLEANING 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E98620-F639-4F65-BB54-235B712DE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3" t="18777" r="33374"/>
          <a:stretch/>
        </p:blipFill>
        <p:spPr>
          <a:xfrm>
            <a:off x="1039727" y="1023554"/>
            <a:ext cx="6502280" cy="237596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1D76BC-1183-4B69-837E-F326355E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583" y="608272"/>
            <a:ext cx="2409819" cy="2771043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A5A9C5-F5CC-4D74-B6E4-7981C6F72E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61" t="9881" r="31409" b="5325"/>
          <a:stretch/>
        </p:blipFill>
        <p:spPr>
          <a:xfrm>
            <a:off x="283647" y="4533055"/>
            <a:ext cx="8541855" cy="123288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7921B6-D33D-4BB5-AC67-18B6CFA8E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7583" y="3746205"/>
            <a:ext cx="2619980" cy="3150939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83457"/>
            <a:ext cx="12192000" cy="72414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828" y="1864284"/>
            <a:ext cx="2352675" cy="3629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AFADF-F118-45FB-9386-F414BDD387F9}"/>
              </a:ext>
            </a:extLst>
          </p:cNvPr>
          <p:cNvSpPr txBox="1"/>
          <p:nvPr/>
        </p:nvSpPr>
        <p:spPr>
          <a:xfrm>
            <a:off x="1654166" y="448026"/>
            <a:ext cx="5452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 DEFINITION :</a:t>
            </a:r>
            <a:endParaRPr lang="en-IN" sz="32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A7B68-A35F-4757-84A3-3C497477D43E}"/>
              </a:ext>
            </a:extLst>
          </p:cNvPr>
          <p:cNvSpPr txBox="1"/>
          <p:nvPr/>
        </p:nvSpPr>
        <p:spPr>
          <a:xfrm>
            <a:off x="3034747" y="1647885"/>
            <a:ext cx="86097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0" i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the 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IPL dataset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2008-2019 using statistical techniques in Python like 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measures of central tendency,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and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regression,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robability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istributions, hypothesis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esting, and conditional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0" i="0" dirty="0" smtClean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robabilit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Also, to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the data in the form of graphs and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 and draw conclusions from them.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3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1039726" y="166810"/>
            <a:ext cx="6823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RUNS PER MATCH (Player-wise</a:t>
            </a:r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2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1" y="1529410"/>
            <a:ext cx="7382062" cy="2275382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590" y="673608"/>
            <a:ext cx="1495425" cy="381000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70" y="5199317"/>
            <a:ext cx="7783170" cy="79600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908" y="5199317"/>
            <a:ext cx="3102791" cy="79600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89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650850" y="581174"/>
            <a:ext cx="6785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RUNS PER MATCH (Team-wise)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9" y="1287795"/>
            <a:ext cx="6823759" cy="1508013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384" y="297014"/>
            <a:ext cx="2920273" cy="198156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650850" y="3749249"/>
            <a:ext cx="6785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RUNS PER OVER (Player-wise)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52" y="4405570"/>
            <a:ext cx="6581750" cy="146941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161" y="2575591"/>
            <a:ext cx="1985588" cy="402209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85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612835" y="351838"/>
            <a:ext cx="8700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(for runs scored by teams in each match)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71" y="1552665"/>
            <a:ext cx="6763749" cy="133977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575" y="757684"/>
            <a:ext cx="2446703" cy="348902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12835" y="3620307"/>
            <a:ext cx="2646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3 BATSMEN</a:t>
            </a:r>
            <a:endParaRPr lang="en-IN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4" y="5004387"/>
            <a:ext cx="7193961" cy="93119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527" y="5004387"/>
            <a:ext cx="3292707" cy="121077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27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B54FE-353F-4A73-9B32-B5857858A4F1}"/>
              </a:ext>
            </a:extLst>
          </p:cNvPr>
          <p:cNvSpPr txBox="1"/>
          <p:nvPr/>
        </p:nvSpPr>
        <p:spPr>
          <a:xfrm>
            <a:off x="576241" y="459432"/>
            <a:ext cx="967408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(between age and runs of batsman</a:t>
            </a:r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Suresh 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Raina</a:t>
            </a:r>
          </a:p>
          <a:p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0" y="1955648"/>
            <a:ext cx="7988657" cy="110037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701" y="1992737"/>
            <a:ext cx="2151251" cy="98491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410" y="4146804"/>
            <a:ext cx="5991078" cy="939777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360" y="3376607"/>
            <a:ext cx="4309065" cy="274970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0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258" y="1937956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48" y="425452"/>
            <a:ext cx="1716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Kohli</a:t>
            </a:r>
            <a:endParaRPr lang="en-IN" sz="2400" b="1" i="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" y="1197483"/>
            <a:ext cx="9044362" cy="71304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4256" y="2220890"/>
            <a:ext cx="1939954" cy="96289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488" y="2374012"/>
            <a:ext cx="4789730" cy="80977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858" y="3752150"/>
            <a:ext cx="4048390" cy="260950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4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835" y="1751267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90453" y="302812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Rohit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Sharma</a:t>
            </a:r>
            <a:endParaRPr lang="en-IN" sz="2400" b="1" i="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848" y="1065467"/>
            <a:ext cx="9288341" cy="76752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6933" y="2275796"/>
            <a:ext cx="2138054" cy="114326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6668" y="2301431"/>
            <a:ext cx="5090710" cy="79819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6588" y="3810844"/>
            <a:ext cx="4330601" cy="274401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918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835" y="1751267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9805" y="294365"/>
            <a:ext cx="57214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(age and runs of batsman</a:t>
            </a:r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GB" sz="2400" b="1" u="sng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Suresh Raina</a:t>
            </a:r>
          </a:p>
          <a:p>
            <a:endParaRPr lang="en-GB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554" y="1656395"/>
            <a:ext cx="6896902" cy="1655733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721" y="3619023"/>
            <a:ext cx="3982573" cy="846869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919" y="5164391"/>
            <a:ext cx="5038467" cy="86995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5199" y="2284243"/>
            <a:ext cx="1917523" cy="40956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4684" y="3773118"/>
            <a:ext cx="2262448" cy="53867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3280" y="5164392"/>
            <a:ext cx="2971982" cy="44970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4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835" y="1751267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9837" y="453170"/>
            <a:ext cx="1716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Kohli</a:t>
            </a:r>
            <a:endParaRPr lang="en-IN" sz="2400" b="1" i="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331" y="1202174"/>
            <a:ext cx="7107494" cy="154242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1077" y="1850501"/>
            <a:ext cx="2222803" cy="48230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3529" y="3291451"/>
            <a:ext cx="3492984" cy="81431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6682" y="3464945"/>
            <a:ext cx="2470775" cy="54906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6003" y="4729570"/>
            <a:ext cx="5404146" cy="94236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9059" y="4951667"/>
            <a:ext cx="2944821" cy="48154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40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0"/>
            <a:ext cx="12192000" cy="685800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835" y="1751267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53115" y="457200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Rohit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Sharma</a:t>
            </a:r>
            <a:endParaRPr lang="en-IN" sz="2400" b="1" i="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634" y="1279463"/>
            <a:ext cx="6655736" cy="1629026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1658" y="1818352"/>
            <a:ext cx="2111168" cy="527792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8329" y="3546157"/>
            <a:ext cx="3857181" cy="800547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7802" y="3703320"/>
            <a:ext cx="2587712" cy="56254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0780" y="5064386"/>
            <a:ext cx="5302620" cy="88377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2741" y="5261990"/>
            <a:ext cx="2968948" cy="48856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2619" y="40834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REPRESENTATION:</a:t>
            </a:r>
          </a:p>
          <a:p>
            <a:endParaRPr lang="en-GB" sz="24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PLAYERS OF MATCHES</a:t>
            </a:r>
            <a:endParaRPr lang="en-GB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3" y="1892230"/>
            <a:ext cx="6916220" cy="99117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299" y="1221125"/>
            <a:ext cx="2736385" cy="180056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99" y="4595144"/>
            <a:ext cx="7448550" cy="120967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344" y="3429000"/>
            <a:ext cx="3707237" cy="316586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8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28701"/>
            <a:ext cx="12192000" cy="71867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01" y="1885167"/>
            <a:ext cx="2352675" cy="36290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A6BC83-EB90-4DE4-87A3-0B5B4A9A341A}"/>
              </a:ext>
            </a:extLst>
          </p:cNvPr>
          <p:cNvSpPr txBox="1">
            <a:spLocks/>
          </p:cNvSpPr>
          <p:nvPr/>
        </p:nvSpPr>
        <p:spPr>
          <a:xfrm>
            <a:off x="3324277" y="1790476"/>
            <a:ext cx="8297879" cy="370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IPL analysis will help us to predict the runs to be scored by the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players and check which player is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throughout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 that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select the player for the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during auction. Also, we can check the truthfulness of our prediction using certain methods. 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can be done by implementing it in various programming languages like Python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R,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statistical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that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available. 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D0585-DBAD-4689-8BDA-1D2745F58602}"/>
              </a:ext>
            </a:extLst>
          </p:cNvPr>
          <p:cNvSpPr txBox="1"/>
          <p:nvPr/>
        </p:nvSpPr>
        <p:spPr>
          <a:xfrm>
            <a:off x="1765297" y="567792"/>
            <a:ext cx="433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 :</a:t>
            </a:r>
            <a:endParaRPr lang="en-IN" sz="32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2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093" y="465644"/>
            <a:ext cx="6336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WINNING PERCENTAGE OF CSK(2008-19)</a:t>
            </a:r>
            <a:endParaRPr lang="en-IN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7" y="1404349"/>
            <a:ext cx="9314231" cy="861773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5710" y="678989"/>
            <a:ext cx="1785099" cy="253514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" y="4180649"/>
            <a:ext cx="6169622" cy="155630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550" y="3525601"/>
            <a:ext cx="4132259" cy="280893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4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3380" y="545106"/>
            <a:ext cx="5773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RUNS IN EACH OVER(1-20)</a:t>
            </a:r>
            <a:endParaRPr lang="en-GB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93" y="1665335"/>
            <a:ext cx="8762710" cy="84848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271" y="278296"/>
            <a:ext cx="1763094" cy="310193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80" y="4066512"/>
            <a:ext cx="6593334" cy="1632392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965" y="3629025"/>
            <a:ext cx="4353038" cy="254317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24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5152" y="408777"/>
            <a:ext cx="5061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MATCHES IN EACH CITY</a:t>
            </a:r>
            <a:endParaRPr lang="en-GB" sz="24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28" y="1316807"/>
            <a:ext cx="5041211" cy="71366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322" y="2323482"/>
            <a:ext cx="2255363" cy="419161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096" y="1134973"/>
            <a:ext cx="5403309" cy="98643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330" y="2478157"/>
            <a:ext cx="4956313" cy="403694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89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0894" y="507543"/>
            <a:ext cx="4955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WINS BY EACH TEAM (2008-19)</a:t>
            </a:r>
            <a:endParaRPr lang="en-GB" sz="2000" b="1" i="0" u="sng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225" y="1649873"/>
            <a:ext cx="5159388" cy="85989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941" y="398593"/>
            <a:ext cx="2616327" cy="224766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05" y="4518990"/>
            <a:ext cx="7034229" cy="82162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0400" y="2937381"/>
            <a:ext cx="3788747" cy="352594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4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06" y="1770870"/>
            <a:ext cx="2352675" cy="3629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D5309-D3FA-4F8B-B7FE-46D99BE25D85}"/>
              </a:ext>
            </a:extLst>
          </p:cNvPr>
          <p:cNvSpPr txBox="1"/>
          <p:nvPr/>
        </p:nvSpPr>
        <p:spPr>
          <a:xfrm>
            <a:off x="1420427" y="484632"/>
            <a:ext cx="5708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DISTRIBUTIONS 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F78D6-DF8C-4D15-BD08-91FFE4790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58" t="25472" r="33922"/>
          <a:stretch/>
        </p:blipFill>
        <p:spPr>
          <a:xfrm>
            <a:off x="2415981" y="2312195"/>
            <a:ext cx="5551866" cy="345773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A8120-39D6-4708-BB5A-09FFD7275296}"/>
              </a:ext>
            </a:extLst>
          </p:cNvPr>
          <p:cNvSpPr txBox="1"/>
          <p:nvPr/>
        </p:nvSpPr>
        <p:spPr>
          <a:xfrm>
            <a:off x="2415981" y="1309205"/>
            <a:ext cx="4998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BERNOULLI  DISTRIBUTION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032F2B-8279-457A-942E-F2631BE25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335" y="1463863"/>
            <a:ext cx="3423585" cy="1315090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B402E-2D7C-4D9B-98A6-11540A4ED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8131" y="3357154"/>
            <a:ext cx="3357789" cy="284247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17261"/>
            <a:ext cx="2352675" cy="3629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CADEC-1B2B-4D5C-8C28-4019F0C43C65}"/>
              </a:ext>
            </a:extLst>
          </p:cNvPr>
          <p:cNvSpPr txBox="1"/>
          <p:nvPr/>
        </p:nvSpPr>
        <p:spPr>
          <a:xfrm>
            <a:off x="1833972" y="403111"/>
            <a:ext cx="7554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 DISTRIBUTION 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1E2D2-53D6-4338-B0D9-F2C3262811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27" t="10964" r="39416"/>
          <a:stretch/>
        </p:blipFill>
        <p:spPr>
          <a:xfrm>
            <a:off x="2401539" y="1717261"/>
            <a:ext cx="4985324" cy="3952707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0BE5C-9949-4367-9A8E-33888A8A6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001" y="1477227"/>
            <a:ext cx="4230861" cy="1685394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CCD4C-03E4-4144-AD96-D40009059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4001" y="3691761"/>
            <a:ext cx="4207834" cy="2375562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9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635" y="1550576"/>
            <a:ext cx="2352675" cy="3629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91F74-B3CD-4B6D-83D5-F81F7D47DF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27" t="29675" r="7154" b="17945"/>
          <a:stretch/>
        </p:blipFill>
        <p:spPr>
          <a:xfrm>
            <a:off x="2943689" y="2063549"/>
            <a:ext cx="8842014" cy="2319963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7A684-EDAE-4DDA-950D-AE40CB79F67F}"/>
              </a:ext>
            </a:extLst>
          </p:cNvPr>
          <p:cNvSpPr txBox="1"/>
          <p:nvPr/>
        </p:nvSpPr>
        <p:spPr>
          <a:xfrm>
            <a:off x="1822507" y="419945"/>
            <a:ext cx="95160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:</a:t>
            </a:r>
          </a:p>
          <a:p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OF  CSK  GETTING  MORE  THAN  150  RUNS 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63728B-66A6-4C41-884E-20DB78D992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8" t="81001" r="43373" b="831"/>
          <a:stretch/>
        </p:blipFill>
        <p:spPr>
          <a:xfrm>
            <a:off x="3422523" y="4738063"/>
            <a:ext cx="8117938" cy="883076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8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18" y="2779521"/>
            <a:ext cx="6373114" cy="2734057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6982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20" y="3131182"/>
            <a:ext cx="2352675" cy="3629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8275" y="-1078"/>
            <a:ext cx="7445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 </a:t>
            </a:r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OF  CSK 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WINNING AGAINST MI: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57" y="1245551"/>
            <a:ext cx="6373114" cy="2734057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94" y="2093976"/>
            <a:ext cx="1660561" cy="1445524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95" y="4145745"/>
            <a:ext cx="6855121" cy="242638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008" y="4598126"/>
            <a:ext cx="1612112" cy="1462149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3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62" y="1268326"/>
            <a:ext cx="7007069" cy="2893956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47" y="5447598"/>
            <a:ext cx="8912681" cy="78615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635" y="1550576"/>
            <a:ext cx="23526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-127819"/>
            <a:ext cx="12192000" cy="6985819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5" y="693784"/>
            <a:ext cx="5696823" cy="2686425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93" y="3764788"/>
            <a:ext cx="1717020" cy="146834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15" y="687448"/>
            <a:ext cx="5710824" cy="2677642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939" y="3739584"/>
            <a:ext cx="1552309" cy="145963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27" y="3727478"/>
            <a:ext cx="4074231" cy="213771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41" y="6070475"/>
            <a:ext cx="8200044" cy="63542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757" y="2810930"/>
            <a:ext cx="2352675" cy="36290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6389" y="130629"/>
            <a:ext cx="753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OF 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  </a:t>
            </a:r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WINNING AGAINST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CSK: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30114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61" y="2120900"/>
            <a:ext cx="9906027" cy="40513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798055-C89F-444B-B380-AEF325AD72F8}"/>
              </a:ext>
            </a:extLst>
          </p:cNvPr>
          <p:cNvSpPr txBox="1"/>
          <p:nvPr/>
        </p:nvSpPr>
        <p:spPr>
          <a:xfrm>
            <a:off x="1267239" y="38356"/>
            <a:ext cx="67914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(</a:t>
            </a:r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DELIVERIES) :</a:t>
            </a:r>
          </a:p>
          <a:p>
            <a:endParaRPr lang="en-I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666206"/>
            <a:ext cx="11821886" cy="60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59" y="3324032"/>
            <a:ext cx="6268325" cy="2753109"/>
          </a:xfrm>
        </p:spPr>
      </p:pic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985819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364" y="3356794"/>
            <a:ext cx="2352675" cy="3629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"/>
          <a:stretch/>
        </p:blipFill>
        <p:spPr>
          <a:xfrm>
            <a:off x="1069848" y="875183"/>
            <a:ext cx="7363163" cy="293848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40" y="1186629"/>
            <a:ext cx="1997008" cy="1884274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77" y="4100427"/>
            <a:ext cx="6904850" cy="1605187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28" y="5992374"/>
            <a:ext cx="7865695" cy="65828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61702" y="261257"/>
            <a:ext cx="913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OF 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CSK WINNING IN THEIR HOMECITY: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350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60" y="2765232"/>
            <a:ext cx="6306430" cy="2762636"/>
          </a:xfrm>
        </p:spPr>
      </p:pic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" y="0"/>
            <a:ext cx="12192000" cy="6985819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364" y="3356794"/>
            <a:ext cx="2352675" cy="3629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917021"/>
            <a:ext cx="7277318" cy="3120529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92" y="1574953"/>
            <a:ext cx="2093662" cy="1781841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019" y="4231558"/>
            <a:ext cx="7064700" cy="174868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676" y="6174253"/>
            <a:ext cx="8364198" cy="549107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87978" y="262262"/>
            <a:ext cx="85644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 OF  CSK WINNING IN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CITY: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027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57" y="1550577"/>
            <a:ext cx="2352675" cy="3629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42DA3-94BD-43C7-A2BD-7A2015CDC921}"/>
              </a:ext>
            </a:extLst>
          </p:cNvPr>
          <p:cNvSpPr txBox="1"/>
          <p:nvPr/>
        </p:nvSpPr>
        <p:spPr>
          <a:xfrm>
            <a:off x="1419732" y="13367"/>
            <a:ext cx="6826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 TESTING :</a:t>
            </a:r>
          </a:p>
          <a:p>
            <a:endParaRPr lang="en-US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– TEST :</a:t>
            </a:r>
            <a:endParaRPr lang="en-IN" sz="24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06581-0C05-40E8-A668-BFCDA7F5D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66" t="27226" r="28002"/>
          <a:stretch/>
        </p:blipFill>
        <p:spPr>
          <a:xfrm>
            <a:off x="2361813" y="1346822"/>
            <a:ext cx="5111508" cy="231077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06199-D760-4279-B687-861ED33B8C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63" r="21291"/>
          <a:stretch/>
        </p:blipFill>
        <p:spPr>
          <a:xfrm>
            <a:off x="2398032" y="3839087"/>
            <a:ext cx="5623810" cy="273248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44CD1E-1BCE-4ACE-A9D0-D218813B3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9070" y="1634118"/>
            <a:ext cx="4336253" cy="1862246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85" y="1550577"/>
            <a:ext cx="2352675" cy="3629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03C649-7AD0-4E68-9D2C-0F89485A58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81" r="30241"/>
          <a:stretch/>
        </p:blipFill>
        <p:spPr>
          <a:xfrm>
            <a:off x="1948225" y="0"/>
            <a:ext cx="4964396" cy="3222338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4CABE5-75CF-41B4-A2DB-2233C63E2D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9" r="26150"/>
          <a:stretch/>
        </p:blipFill>
        <p:spPr>
          <a:xfrm>
            <a:off x="3812892" y="3365089"/>
            <a:ext cx="5431709" cy="1814513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BB5C0-422F-4F29-BA4C-8E3A711070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6" r="8494"/>
          <a:stretch/>
        </p:blipFill>
        <p:spPr>
          <a:xfrm>
            <a:off x="6365313" y="5331473"/>
            <a:ext cx="5399314" cy="1348551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33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635" y="1550576"/>
            <a:ext cx="2352675" cy="3629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1B00D0-6EA1-4CC6-AB5A-B920E1CDAA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0"/>
          <a:stretch/>
        </p:blipFill>
        <p:spPr>
          <a:xfrm>
            <a:off x="3010310" y="93530"/>
            <a:ext cx="7261154" cy="2831021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B4698-CF63-4FA2-9D1E-8C0B9A1585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5" r="11573"/>
          <a:stretch/>
        </p:blipFill>
        <p:spPr>
          <a:xfrm>
            <a:off x="3010310" y="2973659"/>
            <a:ext cx="7261154" cy="2859324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37645-3C6F-4415-8B93-B327582FCC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309" y="6073330"/>
            <a:ext cx="7261153" cy="60007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34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8769"/>
            <a:ext cx="12192000" cy="698581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EAF8EDA-3230-4C4F-915C-467B5B6970CB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자유형: 도형 40">
            <a:extLst>
              <a:ext uri="{FF2B5EF4-FFF2-40B4-BE49-F238E27FC236}">
                <a16:creationId xmlns:a16="http://schemas.microsoft.com/office/drawing/2014/main" id="{413FAB31-0935-4723-8AEA-68D37DAA026A}"/>
              </a:ext>
            </a:extLst>
          </p:cNvPr>
          <p:cNvSpPr/>
          <p:nvPr/>
        </p:nvSpPr>
        <p:spPr>
          <a:xfrm>
            <a:off x="4794899" y="188597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    MOST </a:t>
            </a:r>
            <a:r>
              <a:rPr lang="en-US" sz="1600" dirty="0">
                <a:solidFill>
                  <a:schemeClr val="bg1"/>
                </a:solidFill>
              </a:rPr>
              <a:t>VALUABLE PLAYERS: CH </a:t>
            </a:r>
            <a:r>
              <a:rPr lang="en-US" sz="1600" dirty="0" err="1">
                <a:solidFill>
                  <a:schemeClr val="bg1"/>
                </a:solidFill>
              </a:rPr>
              <a:t>Gayle,AB</a:t>
            </a:r>
            <a:r>
              <a:rPr lang="en-US" sz="1600" dirty="0">
                <a:solidFill>
                  <a:schemeClr val="bg1"/>
                </a:solidFill>
              </a:rPr>
              <a:t> de Villiers ,DA Warner ,MS  </a:t>
            </a:r>
            <a:r>
              <a:rPr lang="en-US" sz="1600" dirty="0" err="1">
                <a:solidFill>
                  <a:schemeClr val="bg1"/>
                </a:solidFill>
              </a:rPr>
              <a:t>Dhoni</a:t>
            </a:r>
            <a:r>
              <a:rPr lang="en-US" sz="1600" dirty="0">
                <a:solidFill>
                  <a:schemeClr val="bg1"/>
                </a:solidFill>
              </a:rPr>
              <a:t> &amp; RG Sharma.</a:t>
            </a:r>
          </a:p>
        </p:txBody>
      </p:sp>
      <p:sp>
        <p:nvSpPr>
          <p:cNvPr id="7" name="자유형: 도형 41">
            <a:extLst>
              <a:ext uri="{FF2B5EF4-FFF2-40B4-BE49-F238E27FC236}">
                <a16:creationId xmlns:a16="http://schemas.microsoft.com/office/drawing/2014/main" id="{74B21AD5-DBE7-43B8-B8BD-566BC3F80859}"/>
              </a:ext>
            </a:extLst>
          </p:cNvPr>
          <p:cNvSpPr/>
          <p:nvPr/>
        </p:nvSpPr>
        <p:spPr>
          <a:xfrm>
            <a:off x="5358023" y="2888983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TOP PLAYERS- SK Raina,V Kohli &amp; RG Sharma (highest runs till 2019)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자유형: 도형 42">
            <a:extLst>
              <a:ext uri="{FF2B5EF4-FFF2-40B4-BE49-F238E27FC236}">
                <a16:creationId xmlns:a16="http://schemas.microsoft.com/office/drawing/2014/main" id="{3DEB8AA4-A5F9-4B16-9575-C262C65CC385}"/>
              </a:ext>
            </a:extLst>
          </p:cNvPr>
          <p:cNvSpPr/>
          <p:nvPr/>
        </p:nvSpPr>
        <p:spPr>
          <a:xfrm>
            <a:off x="5474135" y="3892198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CONSISTENT TEAM: Gujarat Lions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자유형: 도형 43">
            <a:extLst>
              <a:ext uri="{FF2B5EF4-FFF2-40B4-BE49-F238E27FC236}">
                <a16:creationId xmlns:a16="http://schemas.microsoft.com/office/drawing/2014/main" id="{F5EF8404-5F24-4087-8144-B460BAF74B7D}"/>
              </a:ext>
            </a:extLst>
          </p:cNvPr>
          <p:cNvSpPr/>
          <p:nvPr/>
        </p:nvSpPr>
        <p:spPr>
          <a:xfrm>
            <a:off x="4794899" y="4895414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HIGHEST AVERAGE (runs per over) –</a:t>
            </a:r>
          </a:p>
          <a:p>
            <a:pPr algn="ctr"/>
            <a:r>
              <a:rPr lang="en-US" sz="2000">
                <a:solidFill>
                  <a:schemeClr val="bg1"/>
                </a:solidFill>
              </a:rPr>
              <a:t>B Stanlake &amp; S Sharma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7CCF1C-CBF1-443D-94C6-E404F6B1F314}"/>
              </a:ext>
            </a:extLst>
          </p:cNvPr>
          <p:cNvGrpSpPr/>
          <p:nvPr/>
        </p:nvGrpSpPr>
        <p:grpSpPr>
          <a:xfrm>
            <a:off x="937764" y="1826004"/>
            <a:ext cx="4193197" cy="4732973"/>
            <a:chOff x="2139373" y="1568826"/>
            <a:chExt cx="4193197" cy="4732973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D76E62D2-D82E-4520-9508-0F825897B3E7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ound Same Side Corner Rectangle 9">
              <a:extLst>
                <a:ext uri="{FF2B5EF4-FFF2-40B4-BE49-F238E27FC236}">
                  <a16:creationId xmlns:a16="http://schemas.microsoft.com/office/drawing/2014/main" id="{0C9AA502-2386-4FC8-AF1E-8B8C4A856AAB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3" name="Oval 1">
            <a:extLst>
              <a:ext uri="{FF2B5EF4-FFF2-40B4-BE49-F238E27FC236}">
                <a16:creationId xmlns:a16="http://schemas.microsoft.com/office/drawing/2014/main" id="{A881AA54-8E54-451E-9D27-B7F8A74A0814}"/>
              </a:ext>
            </a:extLst>
          </p:cNvPr>
          <p:cNvSpPr/>
          <p:nvPr/>
        </p:nvSpPr>
        <p:spPr>
          <a:xfrm>
            <a:off x="2667669" y="2852382"/>
            <a:ext cx="1112761" cy="1396129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180482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8769"/>
            <a:ext cx="12192000" cy="698581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EAF8EDA-3230-4C4F-915C-467B5B6970CB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자유형: 도형 40">
            <a:extLst>
              <a:ext uri="{FF2B5EF4-FFF2-40B4-BE49-F238E27FC236}">
                <a16:creationId xmlns:a16="http://schemas.microsoft.com/office/drawing/2014/main" id="{413FAB31-0935-4723-8AEA-68D37DAA026A}"/>
              </a:ext>
            </a:extLst>
          </p:cNvPr>
          <p:cNvSpPr/>
          <p:nvPr/>
        </p:nvSpPr>
        <p:spPr>
          <a:xfrm>
            <a:off x="4794899" y="188597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       HIGHEST </a:t>
            </a:r>
            <a:r>
              <a:rPr lang="en-US" sz="1600" dirty="0">
                <a:solidFill>
                  <a:schemeClr val="bg1"/>
                </a:solidFill>
              </a:rPr>
              <a:t>AVERAGE (runs per match) – “CSK” and “Gujarat lions)</a:t>
            </a:r>
          </a:p>
        </p:txBody>
      </p:sp>
      <p:sp>
        <p:nvSpPr>
          <p:cNvPr id="7" name="자유형: 도형 41">
            <a:extLst>
              <a:ext uri="{FF2B5EF4-FFF2-40B4-BE49-F238E27FC236}">
                <a16:creationId xmlns:a16="http://schemas.microsoft.com/office/drawing/2014/main" id="{74B21AD5-DBE7-43B8-B8BD-566BC3F80859}"/>
              </a:ext>
            </a:extLst>
          </p:cNvPr>
          <p:cNvSpPr/>
          <p:nvPr/>
        </p:nvSpPr>
        <p:spPr>
          <a:xfrm>
            <a:off x="5358023" y="2888983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HIGHEST AVERAGE(runs per match)-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J </a:t>
            </a:r>
            <a:r>
              <a:rPr lang="en-US" sz="2000" dirty="0" err="1">
                <a:solidFill>
                  <a:schemeClr val="bg1"/>
                </a:solidFill>
              </a:rPr>
              <a:t>Bairstow,DA</a:t>
            </a:r>
            <a:r>
              <a:rPr lang="en-US" sz="2000" dirty="0">
                <a:solidFill>
                  <a:schemeClr val="bg1"/>
                </a:solidFill>
              </a:rPr>
              <a:t> Warner &amp; H Gayle</a:t>
            </a:r>
          </a:p>
        </p:txBody>
      </p:sp>
      <p:sp>
        <p:nvSpPr>
          <p:cNvPr id="8" name="자유형: 도형 42">
            <a:extLst>
              <a:ext uri="{FF2B5EF4-FFF2-40B4-BE49-F238E27FC236}">
                <a16:creationId xmlns:a16="http://schemas.microsoft.com/office/drawing/2014/main" id="{3DEB8AA4-A5F9-4B16-9575-C262C65CC385}"/>
              </a:ext>
            </a:extLst>
          </p:cNvPr>
          <p:cNvSpPr/>
          <p:nvPr/>
        </p:nvSpPr>
        <p:spPr>
          <a:xfrm>
            <a:off x="5474135" y="3892198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       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        </a:t>
            </a:r>
            <a:r>
              <a:rPr lang="en-US" sz="1600" dirty="0" smtClean="0">
                <a:solidFill>
                  <a:schemeClr val="bg1"/>
                </a:solidFill>
              </a:rPr>
              <a:t>CORRELATION</a:t>
            </a:r>
            <a:r>
              <a:rPr lang="en-US" sz="1600" dirty="0">
                <a:solidFill>
                  <a:schemeClr val="bg1"/>
                </a:solidFill>
              </a:rPr>
              <a:t>:  Raina-negative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           </a:t>
            </a:r>
            <a:r>
              <a:rPr lang="en-US" sz="1600" dirty="0" smtClean="0">
                <a:solidFill>
                  <a:schemeClr val="bg1"/>
                </a:solidFill>
              </a:rPr>
              <a:t>           </a:t>
            </a:r>
            <a:r>
              <a:rPr lang="en-US" sz="1600" dirty="0" err="1" smtClean="0">
                <a:solidFill>
                  <a:schemeClr val="bg1"/>
                </a:solidFill>
              </a:rPr>
              <a:t>Virat</a:t>
            </a:r>
            <a:r>
              <a:rPr lang="en-US" sz="1600" dirty="0" smtClean="0">
                <a:solidFill>
                  <a:schemeClr val="bg1"/>
                </a:solidFill>
              </a:rPr>
              <a:t>-positive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                         </a:t>
            </a:r>
            <a:r>
              <a:rPr lang="en-US" sz="1600" dirty="0" smtClean="0">
                <a:solidFill>
                  <a:schemeClr val="bg1"/>
                </a:solidFill>
              </a:rPr>
              <a:t>          </a:t>
            </a:r>
            <a:r>
              <a:rPr lang="en-US" sz="1600" dirty="0" err="1" smtClean="0">
                <a:solidFill>
                  <a:schemeClr val="bg1"/>
                </a:solidFill>
              </a:rPr>
              <a:t>Rohit</a:t>
            </a:r>
            <a:r>
              <a:rPr lang="en-US" sz="1600" dirty="0" smtClean="0">
                <a:solidFill>
                  <a:schemeClr val="bg1"/>
                </a:solidFill>
              </a:rPr>
              <a:t>-negative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자유형: 도형 43">
            <a:extLst>
              <a:ext uri="{FF2B5EF4-FFF2-40B4-BE49-F238E27FC236}">
                <a16:creationId xmlns:a16="http://schemas.microsoft.com/office/drawing/2014/main" id="{F5EF8404-5F24-4087-8144-B460BAF74B7D}"/>
              </a:ext>
            </a:extLst>
          </p:cNvPr>
          <p:cNvSpPr/>
          <p:nvPr/>
        </p:nvSpPr>
        <p:spPr>
          <a:xfrm>
            <a:off x="4794899" y="4895414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       REGRESSION-</a:t>
            </a:r>
            <a:r>
              <a:rPr lang="en-US" dirty="0" err="1" smtClean="0">
                <a:solidFill>
                  <a:schemeClr val="bg1"/>
                </a:solidFill>
              </a:rPr>
              <a:t>Rohit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Sharma predicted total runs to be scored on 2020: </a:t>
            </a:r>
            <a:r>
              <a:rPr lang="en-US" b="1" dirty="0">
                <a:solidFill>
                  <a:schemeClr val="bg1"/>
                </a:solidFill>
              </a:rPr>
              <a:t>394.849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Actual runs scored: </a:t>
            </a:r>
            <a:r>
              <a:rPr lang="en-US" b="1" dirty="0">
                <a:solidFill>
                  <a:schemeClr val="bg1"/>
                </a:solidFill>
              </a:rPr>
              <a:t>332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7CCF1C-CBF1-443D-94C6-E404F6B1F314}"/>
              </a:ext>
            </a:extLst>
          </p:cNvPr>
          <p:cNvGrpSpPr/>
          <p:nvPr/>
        </p:nvGrpSpPr>
        <p:grpSpPr>
          <a:xfrm>
            <a:off x="937764" y="1826004"/>
            <a:ext cx="4193197" cy="4732973"/>
            <a:chOff x="2139373" y="1568826"/>
            <a:chExt cx="4193197" cy="4732973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D76E62D2-D82E-4520-9508-0F825897B3E7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ound Same Side Corner Rectangle 9">
              <a:extLst>
                <a:ext uri="{FF2B5EF4-FFF2-40B4-BE49-F238E27FC236}">
                  <a16:creationId xmlns:a16="http://schemas.microsoft.com/office/drawing/2014/main" id="{0C9AA502-2386-4FC8-AF1E-8B8C4A856AAB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3" name="Oval 1">
            <a:extLst>
              <a:ext uri="{FF2B5EF4-FFF2-40B4-BE49-F238E27FC236}">
                <a16:creationId xmlns:a16="http://schemas.microsoft.com/office/drawing/2014/main" id="{A881AA54-8E54-451E-9D27-B7F8A74A0814}"/>
              </a:ext>
            </a:extLst>
          </p:cNvPr>
          <p:cNvSpPr/>
          <p:nvPr/>
        </p:nvSpPr>
        <p:spPr>
          <a:xfrm>
            <a:off x="2667669" y="2852382"/>
            <a:ext cx="1112761" cy="1396129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32976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8769"/>
            <a:ext cx="12192000" cy="698581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EAF8EDA-3230-4C4F-915C-467B5B6970CB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자유형: 도형 40">
            <a:extLst>
              <a:ext uri="{FF2B5EF4-FFF2-40B4-BE49-F238E27FC236}">
                <a16:creationId xmlns:a16="http://schemas.microsoft.com/office/drawing/2014/main" id="{413FAB31-0935-4723-8AEA-68D37DAA026A}"/>
              </a:ext>
            </a:extLst>
          </p:cNvPr>
          <p:cNvSpPr/>
          <p:nvPr/>
        </p:nvSpPr>
        <p:spPr>
          <a:xfrm>
            <a:off x="4794899" y="188597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     Winning </a:t>
            </a:r>
            <a:r>
              <a:rPr lang="en-US" dirty="0">
                <a:solidFill>
                  <a:schemeClr val="bg1"/>
                </a:solidFill>
              </a:rPr>
              <a:t>percentage of </a:t>
            </a:r>
            <a:r>
              <a:rPr lang="en-US" dirty="0" err="1">
                <a:solidFill>
                  <a:schemeClr val="bg1"/>
                </a:solidFill>
              </a:rPr>
              <a:t>csk</a:t>
            </a:r>
            <a:r>
              <a:rPr lang="en-US" dirty="0">
                <a:solidFill>
                  <a:schemeClr val="bg1"/>
                </a:solidFill>
              </a:rPr>
              <a:t> is high during :</a:t>
            </a:r>
            <a:r>
              <a:rPr lang="en-US" dirty="0" smtClean="0">
                <a:solidFill>
                  <a:schemeClr val="bg1"/>
                </a:solidFill>
              </a:rPr>
              <a:t>2011,2013,2018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자유형: 도형 41">
            <a:extLst>
              <a:ext uri="{FF2B5EF4-FFF2-40B4-BE49-F238E27FC236}">
                <a16:creationId xmlns:a16="http://schemas.microsoft.com/office/drawing/2014/main" id="{74B21AD5-DBE7-43B8-B8BD-566BC3F80859}"/>
              </a:ext>
            </a:extLst>
          </p:cNvPr>
          <p:cNvSpPr/>
          <p:nvPr/>
        </p:nvSpPr>
        <p:spPr>
          <a:xfrm>
            <a:off x="5358023" y="2888983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Most runs are taken during the last over with an average of 10 runs per over.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자유형: 도형 42">
            <a:extLst>
              <a:ext uri="{FF2B5EF4-FFF2-40B4-BE49-F238E27FC236}">
                <a16:creationId xmlns:a16="http://schemas.microsoft.com/office/drawing/2014/main" id="{3DEB8AA4-A5F9-4B16-9575-C262C65CC385}"/>
              </a:ext>
            </a:extLst>
          </p:cNvPr>
          <p:cNvSpPr/>
          <p:nvPr/>
        </p:nvSpPr>
        <p:spPr>
          <a:xfrm>
            <a:off x="5474135" y="3892198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       Mumbai </a:t>
            </a:r>
            <a:r>
              <a:rPr lang="en-US" dirty="0">
                <a:solidFill>
                  <a:schemeClr val="bg1"/>
                </a:solidFill>
              </a:rPr>
              <a:t>hosted highest number of matches.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자유형: 도형 43">
            <a:extLst>
              <a:ext uri="{FF2B5EF4-FFF2-40B4-BE49-F238E27FC236}">
                <a16:creationId xmlns:a16="http://schemas.microsoft.com/office/drawing/2014/main" id="{F5EF8404-5F24-4087-8144-B460BAF74B7D}"/>
              </a:ext>
            </a:extLst>
          </p:cNvPr>
          <p:cNvSpPr/>
          <p:nvPr/>
        </p:nvSpPr>
        <p:spPr>
          <a:xfrm>
            <a:off x="4794899" y="4895414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          </a:t>
            </a:r>
            <a:r>
              <a:rPr lang="en-US" dirty="0">
                <a:solidFill>
                  <a:schemeClr val="bg1"/>
                </a:solidFill>
              </a:rPr>
              <a:t>Mumbai won the most number of matches followed by </a:t>
            </a:r>
            <a:r>
              <a:rPr lang="en-US" dirty="0" err="1">
                <a:solidFill>
                  <a:schemeClr val="bg1"/>
                </a:solidFill>
              </a:rPr>
              <a:t>csk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kkr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7CCF1C-CBF1-443D-94C6-E404F6B1F314}"/>
              </a:ext>
            </a:extLst>
          </p:cNvPr>
          <p:cNvGrpSpPr/>
          <p:nvPr/>
        </p:nvGrpSpPr>
        <p:grpSpPr>
          <a:xfrm>
            <a:off x="937764" y="1826004"/>
            <a:ext cx="4193197" cy="4732973"/>
            <a:chOff x="2139373" y="1568826"/>
            <a:chExt cx="4193197" cy="4732973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D76E62D2-D82E-4520-9508-0F825897B3E7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ound Same Side Corner Rectangle 9">
              <a:extLst>
                <a:ext uri="{FF2B5EF4-FFF2-40B4-BE49-F238E27FC236}">
                  <a16:creationId xmlns:a16="http://schemas.microsoft.com/office/drawing/2014/main" id="{0C9AA502-2386-4FC8-AF1E-8B8C4A856AAB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3" name="Oval 1">
            <a:extLst>
              <a:ext uri="{FF2B5EF4-FFF2-40B4-BE49-F238E27FC236}">
                <a16:creationId xmlns:a16="http://schemas.microsoft.com/office/drawing/2014/main" id="{A881AA54-8E54-451E-9D27-B7F8A74A0814}"/>
              </a:ext>
            </a:extLst>
          </p:cNvPr>
          <p:cNvSpPr/>
          <p:nvPr/>
        </p:nvSpPr>
        <p:spPr>
          <a:xfrm>
            <a:off x="2667669" y="2852382"/>
            <a:ext cx="1112761" cy="1396129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27774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8769"/>
            <a:ext cx="12192000" cy="698581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EAF8EDA-3230-4C4F-915C-467B5B6970CB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8" name="자유형: 도형 40">
            <a:extLst>
              <a:ext uri="{FF2B5EF4-FFF2-40B4-BE49-F238E27FC236}">
                <a16:creationId xmlns:a16="http://schemas.microsoft.com/office/drawing/2014/main" id="{413FAB31-0935-4723-8AEA-68D37DAA026A}"/>
              </a:ext>
            </a:extLst>
          </p:cNvPr>
          <p:cNvSpPr/>
          <p:nvPr/>
        </p:nvSpPr>
        <p:spPr>
          <a:xfrm>
            <a:off x="4794899" y="188597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자유형: 도형 41">
            <a:extLst>
              <a:ext uri="{FF2B5EF4-FFF2-40B4-BE49-F238E27FC236}">
                <a16:creationId xmlns:a16="http://schemas.microsoft.com/office/drawing/2014/main" id="{74B21AD5-DBE7-43B8-B8BD-566BC3F80859}"/>
              </a:ext>
            </a:extLst>
          </p:cNvPr>
          <p:cNvSpPr/>
          <p:nvPr/>
        </p:nvSpPr>
        <p:spPr>
          <a:xfrm>
            <a:off x="5358023" y="2888983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자유형: 도형 42">
            <a:extLst>
              <a:ext uri="{FF2B5EF4-FFF2-40B4-BE49-F238E27FC236}">
                <a16:creationId xmlns:a16="http://schemas.microsoft.com/office/drawing/2014/main" id="{3DEB8AA4-A5F9-4B16-9575-C262C65CC385}"/>
              </a:ext>
            </a:extLst>
          </p:cNvPr>
          <p:cNvSpPr/>
          <p:nvPr/>
        </p:nvSpPr>
        <p:spPr>
          <a:xfrm>
            <a:off x="5474135" y="3892198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자유형: 도형 43">
            <a:extLst>
              <a:ext uri="{FF2B5EF4-FFF2-40B4-BE49-F238E27FC236}">
                <a16:creationId xmlns:a16="http://schemas.microsoft.com/office/drawing/2014/main" id="{F5EF8404-5F24-4087-8144-B460BAF74B7D}"/>
              </a:ext>
            </a:extLst>
          </p:cNvPr>
          <p:cNvSpPr/>
          <p:nvPr/>
        </p:nvSpPr>
        <p:spPr>
          <a:xfrm>
            <a:off x="4794899" y="4895414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7CCF1C-CBF1-443D-94C6-E404F6B1F314}"/>
              </a:ext>
            </a:extLst>
          </p:cNvPr>
          <p:cNvGrpSpPr/>
          <p:nvPr/>
        </p:nvGrpSpPr>
        <p:grpSpPr>
          <a:xfrm>
            <a:off x="937764" y="1826004"/>
            <a:ext cx="4193197" cy="4732973"/>
            <a:chOff x="2139373" y="1568826"/>
            <a:chExt cx="4193197" cy="4732973"/>
          </a:xfrm>
        </p:grpSpPr>
        <p:sp>
          <p:nvSpPr>
            <p:cNvPr id="13" name="Freeform 2">
              <a:extLst>
                <a:ext uri="{FF2B5EF4-FFF2-40B4-BE49-F238E27FC236}">
                  <a16:creationId xmlns:a16="http://schemas.microsoft.com/office/drawing/2014/main" id="{D76E62D2-D82E-4520-9508-0F825897B3E7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ound Same Side Corner Rectangle 9">
              <a:extLst>
                <a:ext uri="{FF2B5EF4-FFF2-40B4-BE49-F238E27FC236}">
                  <a16:creationId xmlns:a16="http://schemas.microsoft.com/office/drawing/2014/main" id="{0C9AA502-2386-4FC8-AF1E-8B8C4A856AAB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5" name="Oval 1">
            <a:extLst>
              <a:ext uri="{FF2B5EF4-FFF2-40B4-BE49-F238E27FC236}">
                <a16:creationId xmlns:a16="http://schemas.microsoft.com/office/drawing/2014/main" id="{A881AA54-8E54-451E-9D27-B7F8A74A0814}"/>
              </a:ext>
            </a:extLst>
          </p:cNvPr>
          <p:cNvSpPr/>
          <p:nvPr/>
        </p:nvSpPr>
        <p:spPr>
          <a:xfrm>
            <a:off x="2667669" y="2852382"/>
            <a:ext cx="1112761" cy="1396129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DAABC-B3F6-4829-87D2-E1B5C71030C3}"/>
              </a:ext>
            </a:extLst>
          </p:cNvPr>
          <p:cNvSpPr txBox="1"/>
          <p:nvPr/>
        </p:nvSpPr>
        <p:spPr>
          <a:xfrm>
            <a:off x="5691825" y="2030987"/>
            <a:ext cx="4627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9C8BBF-9185-42E9-9264-9E6C8148F677}"/>
              </a:ext>
            </a:extLst>
          </p:cNvPr>
          <p:cNvSpPr txBox="1"/>
          <p:nvPr/>
        </p:nvSpPr>
        <p:spPr>
          <a:xfrm>
            <a:off x="5741179" y="3041899"/>
            <a:ext cx="462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Mostly the team chooses fielding than batting when they win the toss.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9BBD9F-EB8A-4BAC-9F5C-DC400ED99230}"/>
              </a:ext>
            </a:extLst>
          </p:cNvPr>
          <p:cNvSpPr txBox="1"/>
          <p:nvPr/>
        </p:nvSpPr>
        <p:spPr>
          <a:xfrm>
            <a:off x="5907407" y="4106651"/>
            <a:ext cx="462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Bowling first leads to the chances of winning.</a:t>
            </a:r>
            <a:endParaRPr lang="en-US" altLang="ko-K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5DA1F8-AB24-4950-819A-D4BB44F9189A}"/>
              </a:ext>
            </a:extLst>
          </p:cNvPr>
          <p:cNvSpPr txBox="1"/>
          <p:nvPr/>
        </p:nvSpPr>
        <p:spPr>
          <a:xfrm>
            <a:off x="5739376" y="5040426"/>
            <a:ext cx="4627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Runs scored at first 10 overs is approximately </a:t>
            </a:r>
            <a:r>
              <a:rPr lang="en-US" sz="1600" dirty="0" smtClean="0">
                <a:solidFill>
                  <a:schemeClr val="bg1"/>
                </a:solidFill>
              </a:rPr>
              <a:t>same </a:t>
            </a:r>
            <a:r>
              <a:rPr lang="en-US" sz="1600" dirty="0" smtClean="0">
                <a:solidFill>
                  <a:schemeClr val="bg1"/>
                </a:solidFill>
              </a:rPr>
              <a:t>as the runs scored at last 5 overs.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1825" y="2030987"/>
            <a:ext cx="500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Winning the toss leads us to the chances of winning the match.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1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9EB4AC1-19D5-4BF5-90F0-49C92F4B9EDA}"/>
              </a:ext>
            </a:extLst>
          </p:cNvPr>
          <p:cNvSpPr txBox="1">
            <a:spLocks/>
          </p:cNvSpPr>
          <p:nvPr/>
        </p:nvSpPr>
        <p:spPr>
          <a:xfrm>
            <a:off x="309401" y="385841"/>
            <a:ext cx="11573197" cy="7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8" name="자유형: 도형 40">
            <a:extLst>
              <a:ext uri="{FF2B5EF4-FFF2-40B4-BE49-F238E27FC236}">
                <a16:creationId xmlns:a16="http://schemas.microsoft.com/office/drawing/2014/main" id="{F1A4C36B-9C71-4826-98E9-155DC7C5A70F}"/>
              </a:ext>
            </a:extLst>
          </p:cNvPr>
          <p:cNvSpPr/>
          <p:nvPr/>
        </p:nvSpPr>
        <p:spPr>
          <a:xfrm>
            <a:off x="4794899" y="188597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자유형: 도형 41">
            <a:extLst>
              <a:ext uri="{FF2B5EF4-FFF2-40B4-BE49-F238E27FC236}">
                <a16:creationId xmlns:a16="http://schemas.microsoft.com/office/drawing/2014/main" id="{8A250C57-3FFA-4021-9AB9-27EB37D75F66}"/>
              </a:ext>
            </a:extLst>
          </p:cNvPr>
          <p:cNvSpPr/>
          <p:nvPr/>
        </p:nvSpPr>
        <p:spPr>
          <a:xfrm>
            <a:off x="5358023" y="2888983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자유형: 도형 42">
            <a:extLst>
              <a:ext uri="{FF2B5EF4-FFF2-40B4-BE49-F238E27FC236}">
                <a16:creationId xmlns:a16="http://schemas.microsoft.com/office/drawing/2014/main" id="{B22C1EA2-1FBB-4F42-96AA-D404903438CD}"/>
              </a:ext>
            </a:extLst>
          </p:cNvPr>
          <p:cNvSpPr/>
          <p:nvPr/>
        </p:nvSpPr>
        <p:spPr>
          <a:xfrm>
            <a:off x="5474135" y="3892198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자유형: 도형 43">
            <a:extLst>
              <a:ext uri="{FF2B5EF4-FFF2-40B4-BE49-F238E27FC236}">
                <a16:creationId xmlns:a16="http://schemas.microsoft.com/office/drawing/2014/main" id="{E42D3A19-BDD8-41E5-BF00-1DF9AFDC81B5}"/>
              </a:ext>
            </a:extLst>
          </p:cNvPr>
          <p:cNvSpPr/>
          <p:nvPr/>
        </p:nvSpPr>
        <p:spPr>
          <a:xfrm>
            <a:off x="4794899" y="4895414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5E36F-F0AE-4B55-989E-4FA328617161}"/>
              </a:ext>
            </a:extLst>
          </p:cNvPr>
          <p:cNvGrpSpPr/>
          <p:nvPr/>
        </p:nvGrpSpPr>
        <p:grpSpPr>
          <a:xfrm>
            <a:off x="937764" y="1826004"/>
            <a:ext cx="4193197" cy="4732973"/>
            <a:chOff x="2139373" y="1568826"/>
            <a:chExt cx="4193197" cy="4732973"/>
          </a:xfrm>
        </p:grpSpPr>
        <p:sp>
          <p:nvSpPr>
            <p:cNvPr id="13" name="Freeform 2">
              <a:extLst>
                <a:ext uri="{FF2B5EF4-FFF2-40B4-BE49-F238E27FC236}">
                  <a16:creationId xmlns:a16="http://schemas.microsoft.com/office/drawing/2014/main" id="{A9FFF779-5001-41D3-A780-CEB82165E631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ound Same Side Corner Rectangle 9">
              <a:extLst>
                <a:ext uri="{FF2B5EF4-FFF2-40B4-BE49-F238E27FC236}">
                  <a16:creationId xmlns:a16="http://schemas.microsoft.com/office/drawing/2014/main" id="{414DAD30-7863-4290-A837-5754FB97256F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5" name="Oval 1">
            <a:extLst>
              <a:ext uri="{FF2B5EF4-FFF2-40B4-BE49-F238E27FC236}">
                <a16:creationId xmlns:a16="http://schemas.microsoft.com/office/drawing/2014/main" id="{2A88C8F7-CEDA-4A3F-8141-15AC97FEB091}"/>
              </a:ext>
            </a:extLst>
          </p:cNvPr>
          <p:cNvSpPr/>
          <p:nvPr/>
        </p:nvSpPr>
        <p:spPr>
          <a:xfrm>
            <a:off x="2667669" y="2852382"/>
            <a:ext cx="1112761" cy="1396129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16330-6DA6-435E-B5F6-77E9604A7CD8}"/>
              </a:ext>
            </a:extLst>
          </p:cNvPr>
          <p:cNvSpPr txBox="1"/>
          <p:nvPr/>
        </p:nvSpPr>
        <p:spPr>
          <a:xfrm>
            <a:off x="5741179" y="3041899"/>
            <a:ext cx="462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The probability of CSK hitting more than 150 runs is 63%.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D07264-ED31-486B-8488-75D658CAD5C5}"/>
              </a:ext>
            </a:extLst>
          </p:cNvPr>
          <p:cNvSpPr txBox="1"/>
          <p:nvPr/>
        </p:nvSpPr>
        <p:spPr>
          <a:xfrm>
            <a:off x="5908050" y="3916699"/>
            <a:ext cx="515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Probability of CSK winning against MI is 11% VS Probability of MI winning against CSK is 15% 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EA3FA-85CB-4C37-8C7A-9EF100F12DD1}"/>
              </a:ext>
            </a:extLst>
          </p:cNvPr>
          <p:cNvSpPr txBox="1"/>
          <p:nvPr/>
        </p:nvSpPr>
        <p:spPr>
          <a:xfrm>
            <a:off x="5739376" y="4939217"/>
            <a:ext cx="462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Probability of CSK winning in their </a:t>
            </a:r>
            <a:r>
              <a:rPr lang="en-US" sz="1600" dirty="0" err="1" smtClean="0">
                <a:solidFill>
                  <a:schemeClr val="bg1"/>
                </a:solidFill>
              </a:rPr>
              <a:t>homecity</a:t>
            </a:r>
            <a:r>
              <a:rPr lang="en-US" sz="1600" dirty="0" smtClean="0">
                <a:solidFill>
                  <a:schemeClr val="bg1"/>
                </a:solidFill>
              </a:rPr>
              <a:t> is 40% VS Probability of CSK winning in other city is 11%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1942" y="2047248"/>
            <a:ext cx="5055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BATSMEN: Suresh </a:t>
            </a:r>
            <a:r>
              <a:rPr lang="en-US" dirty="0" err="1">
                <a:solidFill>
                  <a:schemeClr val="bg1"/>
                </a:solidFill>
              </a:rPr>
              <a:t>Raina,Virat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Kohli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Rohit</a:t>
            </a:r>
            <a:r>
              <a:rPr lang="en-US" dirty="0">
                <a:solidFill>
                  <a:schemeClr val="bg1"/>
                </a:solidFill>
              </a:rPr>
              <a:t> Sharma, David Warner, </a:t>
            </a:r>
            <a:r>
              <a:rPr lang="en-US" dirty="0" err="1">
                <a:solidFill>
                  <a:schemeClr val="bg1"/>
                </a:solidFill>
              </a:rPr>
              <a:t>Shikhar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Dhawan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2571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366" y="1849164"/>
            <a:ext cx="2352675" cy="3629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7B14B-F17C-43AE-ADAB-988A4AA03E9B}"/>
              </a:ext>
            </a:extLst>
          </p:cNvPr>
          <p:cNvSpPr txBox="1"/>
          <p:nvPr/>
        </p:nvSpPr>
        <p:spPr>
          <a:xfrm>
            <a:off x="2634158" y="790295"/>
            <a:ext cx="94324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in Deliveries represents ball by ball runs scored by the individual players.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consists of 20 columns and 179079 rows.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columns has the following details: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id  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match id to uniquely identify each match.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Innings               	: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divisions of a cricket match during which one team takes its turn to bat.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Batting team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Batting teams.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Bowling team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Bowling teams.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        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overs bowled.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Ball           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of balls bowled.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Batsman  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Batsman.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striker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name of the Batsman on the bowling end.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Bowler     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Bowler.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Over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extra over to determine the winner.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 runs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 runs awarded to the batting team for legside or offside ball.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runs              	: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runs scored in the match.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 dismissed   	: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player dismissed.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Dismissal kind       :   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Caught,Bowled,Leg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before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wicket,Run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 and stump.</a:t>
            </a:r>
          </a:p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Fielder                    :  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fielder. 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947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7819"/>
            <a:ext cx="12192000" cy="69858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635" y="1550576"/>
            <a:ext cx="2352675" cy="3629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9750" y="1902561"/>
            <a:ext cx="5202123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</a:t>
            </a:r>
          </a:p>
          <a:p>
            <a:pPr algn="ctr"/>
            <a:r>
              <a:rPr lang="en-US" sz="8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</a:t>
            </a:r>
            <a:endParaRPr lang="en-US" sz="8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17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314595"/>
            <a:ext cx="10058400" cy="366391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60C385-A1FE-47E4-92B9-D38FA0E3BC46}"/>
              </a:ext>
            </a:extLst>
          </p:cNvPr>
          <p:cNvSpPr txBox="1"/>
          <p:nvPr/>
        </p:nvSpPr>
        <p:spPr>
          <a:xfrm>
            <a:off x="1337608" y="53745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(</a:t>
            </a:r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MATCHES) :</a:t>
            </a:r>
          </a:p>
          <a:p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"/>
          <a:stretch/>
        </p:blipFill>
        <p:spPr>
          <a:xfrm>
            <a:off x="163285" y="757646"/>
            <a:ext cx="11865429" cy="57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796" y="1733708"/>
            <a:ext cx="2352675" cy="3629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2B732-1DD6-4F37-AFAB-4721601DEF92}"/>
              </a:ext>
            </a:extLst>
          </p:cNvPr>
          <p:cNvSpPr txBox="1"/>
          <p:nvPr/>
        </p:nvSpPr>
        <p:spPr>
          <a:xfrm>
            <a:off x="2358770" y="587199"/>
            <a:ext cx="95815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describes the match wise data of individual teams.(756*18)</a:t>
            </a:r>
          </a:p>
          <a:p>
            <a:pPr algn="just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	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                      	: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IPL match id.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eason                  	: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The IPL season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ity             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city where the IPL match was held.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ate                      	: 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date on which the match was held.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eam1                   	: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One of the teams of the IPL match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eam2         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other team of the IPL match</a:t>
            </a:r>
          </a:p>
          <a:p>
            <a:pPr algn="just"/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Toss winner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team that won the toss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oss decision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decision taken by the team that won the toss to ‘bat’ or ‘field’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esult                 </a:t>
            </a:r>
            <a:r>
              <a:rPr lang="en-US" sz="180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result(‘normal’, ‘tie’, ‘no result’) of the match.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 applied  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(1 or 0)indicates whether the Duckworth-Lewis rule was applied or not.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inner                 	: 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winner of the match.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by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runs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Provides the runs by which the team batting first won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by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runs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Provides the number of wickets by which the team batting second won.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 of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match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outstanding player of the match.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V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enue        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The venue where the match was hosted.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mpire1              	:  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of the two on-field umpires who officiate the match.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mpire2              	: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One of the two on-field umpires who officiate the match.</a:t>
            </a:r>
          </a:p>
          <a:p>
            <a:pPr algn="just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</a:t>
            </a:r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mpire3              	:    </a:t>
            </a:r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off-field umpire who officiates the match</a:t>
            </a:r>
          </a:p>
          <a:p>
            <a:pPr algn="just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4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13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6701" y="802684"/>
            <a:ext cx="9382655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Mean is the sum of collection of numbers divided by the count of numbers in the collection.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is a measure of amount of variation or dispersion of set of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values,low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standard deviation indicates that the values tend to be close to the mean of the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set,while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 standard deviation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indicates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the values are spread out over a range.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is a statistical measure that expresses the extent to which two variables are linearly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related.The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correlation coefficient 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quantifies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strength of the relation.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statistical method that attempts to determine the strength of the relationship between one dependent variable and one or more independent variables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By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way they contribute and are related to producing a particular outcome together.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383" y="1683817"/>
            <a:ext cx="2352675" cy="3629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2783" y="238539"/>
            <a:ext cx="4770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  USED :</a:t>
            </a:r>
            <a:endParaRPr lang="en-IN" sz="2800" u="sng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9911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84CCA3-9F60-43DE-94B4-4F5106B1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136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418F8A8-6E62-4DDE-A466-749B065D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262" y="1603605"/>
            <a:ext cx="2352675" cy="3629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382F3-759C-4795-8BF5-15CD5FAFE246}"/>
              </a:ext>
            </a:extLst>
          </p:cNvPr>
          <p:cNvSpPr txBox="1"/>
          <p:nvPr/>
        </p:nvSpPr>
        <p:spPr>
          <a:xfrm>
            <a:off x="3008261" y="153327"/>
            <a:ext cx="8757880" cy="8648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</a:t>
            </a:r>
            <a:r>
              <a:rPr lang="en-GB" sz="2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DISTRIBUTIONS</a:t>
            </a:r>
            <a:r>
              <a:rPr lang="en-GB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GB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 RANDOM DISTRIBUTIONS:</a:t>
            </a:r>
          </a:p>
          <a:p>
            <a:pPr marL="0" indent="0">
              <a:buNone/>
            </a:pPr>
            <a:endParaRPr lang="en-GB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BERNOULLI DISTRIBUTION: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Bernoulli distribution is a discrete probability distribution for a Bernoulli trial </a:t>
            </a:r>
            <a:r>
              <a:rPr lang="en-GB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random experiment that has only two outcomes (usually called a “Success” or a “Failure”). The probability of “success” is P and probability of “failure” is 1-P. It is a special case of the binomial distribution for n = 1. </a:t>
            </a:r>
          </a:p>
          <a:p>
            <a:pPr marL="0" indent="0">
              <a:buNone/>
            </a:pPr>
            <a:endParaRPr lang="en-GB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</a:t>
            </a:r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DISTRIBUTIONS:</a:t>
            </a:r>
          </a:p>
          <a:p>
            <a:endParaRPr lang="en-GB" sz="20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DISTRIBUTION: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statistics, uniform distribution is a term used to describe a form of probability distribution where every possible outcome has an equal likelihood of happening. The probability is constant since each variable has equal chances of being the outcome. 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</TotalTime>
  <Words>1185</Words>
  <Application>Microsoft Office PowerPoint</Application>
  <PresentationFormat>Widescreen</PresentationFormat>
  <Paragraphs>304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바탕</vt:lpstr>
      <vt:lpstr>Calibri</vt:lpstr>
      <vt:lpstr>Rockwell</vt:lpstr>
      <vt:lpstr>Rockwell Condensed</vt:lpstr>
      <vt:lpstr>Times New Roman</vt:lpstr>
      <vt:lpstr>Wingdings</vt:lpstr>
      <vt:lpstr>Wood Type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</dc:creator>
  <cp:lastModifiedBy>VARSHAA</cp:lastModifiedBy>
  <cp:revision>40</cp:revision>
  <dcterms:created xsi:type="dcterms:W3CDTF">2021-04-11T13:57:49Z</dcterms:created>
  <dcterms:modified xsi:type="dcterms:W3CDTF">2023-01-14T19:24:24Z</dcterms:modified>
</cp:coreProperties>
</file>